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2" r:id="rId3"/>
    <p:sldId id="293" r:id="rId4"/>
    <p:sldId id="257" r:id="rId5"/>
    <p:sldId id="295" r:id="rId6"/>
    <p:sldId id="296" r:id="rId7"/>
    <p:sldId id="297" r:id="rId8"/>
    <p:sldId id="299" r:id="rId9"/>
    <p:sldId id="298" r:id="rId10"/>
    <p:sldId id="301" r:id="rId11"/>
    <p:sldId id="302" r:id="rId12"/>
    <p:sldId id="303" r:id="rId13"/>
    <p:sldId id="304" r:id="rId14"/>
    <p:sldId id="307" r:id="rId15"/>
    <p:sldId id="308" r:id="rId16"/>
    <p:sldId id="332" r:id="rId17"/>
    <p:sldId id="330" r:id="rId18"/>
    <p:sldId id="314" r:id="rId19"/>
    <p:sldId id="315" r:id="rId20"/>
    <p:sldId id="321" r:id="rId21"/>
    <p:sldId id="289" r:id="rId22"/>
    <p:sldId id="291" r:id="rId23"/>
    <p:sldId id="322" r:id="rId24"/>
    <p:sldId id="323" r:id="rId25"/>
    <p:sldId id="324" r:id="rId26"/>
    <p:sldId id="325" r:id="rId27"/>
    <p:sldId id="326" r:id="rId28"/>
    <p:sldId id="327" r:id="rId29"/>
    <p:sldId id="328" r:id="rId30"/>
    <p:sldId id="32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9EC0E9-0B3B-417A-B2CA-CED70A579741}" type="datetimeFigureOut">
              <a:rPr lang="en-US" smtClean="0"/>
              <a:pPr/>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9EC0E9-0B3B-417A-B2CA-CED70A579741}" type="datetimeFigureOut">
              <a:rPr lang="en-US" smtClean="0"/>
              <a:pPr/>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EC0E9-0B3B-417A-B2CA-CED70A579741}" type="datetimeFigureOut">
              <a:rPr lang="en-US" smtClean="0"/>
              <a:pPr/>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5E9EC0E9-0B3B-417A-B2CA-CED70A579741}" type="datetimeFigureOut">
              <a:rPr lang="en-US" smtClean="0"/>
              <a:pPr/>
              <a:t>1/15/2011</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45758A43-BFCE-4AB9-B89D-0A41CCEED3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om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2.xml"/><Relationship Id="rId4" Type="http://schemas.openxmlformats.org/officeDocument/2006/relationships/hyperlink" Target="http://www.iskcondesiretree.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Srimad Bhagavatam</a:t>
            </a:r>
            <a:br>
              <a:rPr lang="en-US" dirty="0" smtClean="0"/>
            </a:br>
            <a:r>
              <a:rPr lang="en-US" dirty="0" smtClean="0"/>
              <a:t>1.7.1  -  1.7.7</a:t>
            </a:r>
            <a:endParaRPr lang="en-US" dirty="0"/>
          </a:p>
        </p:txBody>
      </p:sp>
      <p:sp>
        <p:nvSpPr>
          <p:cNvPr id="3" name="Subtitle 2"/>
          <p:cNvSpPr>
            <a:spLocks noGrp="1"/>
          </p:cNvSpPr>
          <p:nvPr>
            <p:ph type="subTitle" idx="1"/>
          </p:nvPr>
        </p:nvSpPr>
        <p:spPr>
          <a:xfrm>
            <a:off x="838200" y="3200400"/>
            <a:ext cx="7543800" cy="1500198"/>
          </a:xfrm>
        </p:spPr>
        <p:txBody>
          <a:bodyPr>
            <a:normAutofit lnSpcReduction="10000"/>
          </a:bodyPr>
          <a:lstStyle/>
          <a:p>
            <a:endParaRPr lang="en-US" dirty="0" smtClean="0"/>
          </a:p>
          <a:p>
            <a:endParaRPr lang="en-US" dirty="0" smtClean="0"/>
          </a:p>
          <a:p>
            <a:r>
              <a:rPr lang="en-US" dirty="0" smtClean="0"/>
              <a:t>Srila </a:t>
            </a:r>
            <a:r>
              <a:rPr lang="en-US" dirty="0" smtClean="0"/>
              <a:t>Vyasadeva’s Meditation and Samadhi</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1.7.4</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600" dirty="0" smtClean="0">
                <a:solidFill>
                  <a:srgbClr val="002060"/>
                </a:solidFill>
              </a:rPr>
              <a:t>bhakti-yogena manasi</a:t>
            </a:r>
          </a:p>
          <a:p>
            <a:pPr algn="ctr">
              <a:buNone/>
            </a:pPr>
            <a:r>
              <a:rPr lang="vi-VN" sz="2600" dirty="0" smtClean="0">
                <a:solidFill>
                  <a:srgbClr val="002060"/>
                </a:solidFill>
              </a:rPr>
              <a:t>samyak praṇihite 'male</a:t>
            </a:r>
          </a:p>
          <a:p>
            <a:pPr algn="ctr">
              <a:buNone/>
            </a:pPr>
            <a:r>
              <a:rPr lang="vi-VN" sz="2600" dirty="0" smtClean="0">
                <a:solidFill>
                  <a:srgbClr val="002060"/>
                </a:solidFill>
              </a:rPr>
              <a:t>apaśyat puruṣaḿ pūrṇaḿ</a:t>
            </a:r>
          </a:p>
          <a:p>
            <a:pPr algn="ctr">
              <a:buNone/>
            </a:pPr>
            <a:r>
              <a:rPr lang="vi-VN" sz="2600" dirty="0" smtClean="0">
                <a:solidFill>
                  <a:srgbClr val="002060"/>
                </a:solidFill>
              </a:rPr>
              <a:t>māyāḿ ca tad-apāśrayam</a:t>
            </a:r>
          </a:p>
          <a:p>
            <a:pPr>
              <a:buNone/>
            </a:pPr>
            <a:endParaRPr lang="en-US" dirty="0" smtClean="0"/>
          </a:p>
          <a:p>
            <a:pPr algn="just">
              <a:buNone/>
            </a:pPr>
            <a:r>
              <a:rPr lang="en-US" dirty="0" smtClean="0"/>
              <a:t>	</a:t>
            </a:r>
            <a:r>
              <a:rPr lang="en-US" sz="2400" i="1" dirty="0" smtClean="0">
                <a:solidFill>
                  <a:srgbClr val="FF0000"/>
                </a:solidFill>
              </a:rPr>
              <a:t>Thus he fixed his mind, perfectly engaging it by linking it in devotional service [bhakti-yoga] without any tinge of materialism, and thus he saw the Absolute Personality of Godhead along with His external energy, which was under full control.</a:t>
            </a:r>
            <a:endParaRPr lang="en-US" i="1" dirty="0" smtClean="0">
              <a:solidFill>
                <a:srgbClr val="FF0000"/>
              </a:solidFill>
            </a:endParaRPr>
          </a:p>
          <a:p>
            <a:pPr>
              <a:buNone/>
            </a:pPr>
            <a:endParaRPr lang="vi-VN" dirty="0" smtClean="0"/>
          </a:p>
          <a:p>
            <a:pPr>
              <a:buNone/>
            </a:pP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1.7.4 purport</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P</a:t>
            </a:r>
            <a:r>
              <a:rPr lang="vi-VN" sz="2800" dirty="0" smtClean="0">
                <a:solidFill>
                  <a:srgbClr val="002060"/>
                </a:solidFill>
              </a:rPr>
              <a:t>uruṣaḿ pūrṇaḿ</a:t>
            </a:r>
            <a:endParaRPr lang="en-US" sz="2800" dirty="0" smtClean="0">
              <a:solidFill>
                <a:srgbClr val="002060"/>
              </a:solidFill>
              <a:latin typeface="Franklin Gothic Book" pitchFamily="34" charset="0"/>
            </a:endParaRPr>
          </a:p>
          <a:p>
            <a:pPr lvl="1"/>
            <a:r>
              <a:rPr lang="en-US" sz="2400" i="1" dirty="0" smtClean="0">
                <a:solidFill>
                  <a:srgbClr val="FF0000"/>
                </a:solidFill>
              </a:rPr>
              <a:t>Srila Jiva Goswami says this includes expansions, energies, avatars, whole spiritual world</a:t>
            </a:r>
          </a:p>
          <a:p>
            <a:pPr lvl="1"/>
            <a:r>
              <a:rPr lang="en-US" sz="2400" dirty="0" smtClean="0">
                <a:solidFill>
                  <a:srgbClr val="FF0000"/>
                </a:solidFill>
              </a:rPr>
              <a:t>Can only be known </a:t>
            </a:r>
            <a:r>
              <a:rPr lang="en-US" sz="2400" i="1" dirty="0" smtClean="0">
                <a:solidFill>
                  <a:srgbClr val="FF0000"/>
                </a:solidFill>
              </a:rPr>
              <a:t>completely </a:t>
            </a:r>
            <a:r>
              <a:rPr lang="en-US" sz="2400" dirty="0" smtClean="0">
                <a:solidFill>
                  <a:srgbClr val="FF0000"/>
                </a:solidFill>
              </a:rPr>
              <a:t>by </a:t>
            </a:r>
            <a:r>
              <a:rPr lang="en-US" sz="2400" dirty="0" err="1" smtClean="0">
                <a:solidFill>
                  <a:srgbClr val="FF0000"/>
                </a:solidFill>
              </a:rPr>
              <a:t>bhakti</a:t>
            </a:r>
            <a:r>
              <a:rPr lang="en-US" sz="2400" dirty="0" smtClean="0">
                <a:solidFill>
                  <a:srgbClr val="FF0000"/>
                </a:solidFill>
              </a:rPr>
              <a:t>-yoga</a:t>
            </a:r>
            <a:endParaRPr lang="en-US" sz="2400" i="1" dirty="0" smtClean="0">
              <a:solidFill>
                <a:srgbClr val="FF0000"/>
              </a:solidFill>
            </a:endParaRPr>
          </a:p>
          <a:p>
            <a:r>
              <a:rPr lang="en-US" sz="2800" dirty="0" smtClean="0">
                <a:solidFill>
                  <a:srgbClr val="002060"/>
                </a:solidFill>
              </a:rPr>
              <a:t>Māyām tad-</a:t>
            </a:r>
            <a:r>
              <a:rPr lang="en-US" sz="2800" dirty="0" err="1" smtClean="0">
                <a:solidFill>
                  <a:srgbClr val="002060"/>
                </a:solidFill>
              </a:rPr>
              <a:t>apāśrayam</a:t>
            </a:r>
            <a:r>
              <a:rPr lang="en-US" sz="2800" dirty="0" smtClean="0">
                <a:solidFill>
                  <a:srgbClr val="002060"/>
                </a:solidFill>
              </a:rPr>
              <a:t> </a:t>
            </a:r>
          </a:p>
          <a:p>
            <a:pPr lvl="1"/>
            <a:r>
              <a:rPr lang="en-US" sz="2400" i="1" dirty="0" smtClean="0">
                <a:solidFill>
                  <a:srgbClr val="FF0000"/>
                </a:solidFill>
              </a:rPr>
              <a:t>Refutes Mayavada philosophy</a:t>
            </a:r>
          </a:p>
          <a:p>
            <a:r>
              <a:rPr lang="en-US" sz="2800" dirty="0" smtClean="0">
                <a:solidFill>
                  <a:srgbClr val="002060"/>
                </a:solidFill>
              </a:rPr>
              <a:t>Internal energy vs. External energy</a:t>
            </a:r>
          </a:p>
          <a:p>
            <a:pPr lvl="1"/>
            <a:r>
              <a:rPr lang="en-US" sz="2400" i="1" dirty="0" smtClean="0">
                <a:solidFill>
                  <a:srgbClr val="FF0000"/>
                </a:solidFill>
              </a:rPr>
              <a:t>Moonlight vs. darkness</a:t>
            </a:r>
          </a:p>
          <a:p>
            <a:pPr lvl="1"/>
            <a:r>
              <a:rPr lang="en-US" sz="2400" i="1" dirty="0" smtClean="0">
                <a:solidFill>
                  <a:srgbClr val="FF0000"/>
                </a:solidFill>
              </a:rPr>
              <a:t>Bhakti =&gt; function of internal energy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1.7.5</a:t>
            </a:r>
            <a:endParaRPr lang="en-US" dirty="0"/>
          </a:p>
        </p:txBody>
      </p:sp>
      <p:sp>
        <p:nvSpPr>
          <p:cNvPr id="3" name="Content Placeholder 2"/>
          <p:cNvSpPr>
            <a:spLocks noGrp="1"/>
          </p:cNvSpPr>
          <p:nvPr>
            <p:ph idx="1"/>
          </p:nvPr>
        </p:nvSpPr>
        <p:spPr/>
        <p:txBody>
          <a:bodyPr>
            <a:normAutofit/>
          </a:bodyPr>
          <a:lstStyle/>
          <a:p>
            <a:pPr algn="ctr">
              <a:buNone/>
            </a:pPr>
            <a:r>
              <a:rPr lang="vi-VN" sz="2600" dirty="0" smtClean="0">
                <a:solidFill>
                  <a:srgbClr val="002060"/>
                </a:solidFill>
              </a:rPr>
              <a:t>yayā sammohito jīva</a:t>
            </a:r>
          </a:p>
          <a:p>
            <a:pPr algn="ctr">
              <a:buNone/>
            </a:pPr>
            <a:r>
              <a:rPr lang="vi-VN" sz="2600" dirty="0" smtClean="0">
                <a:solidFill>
                  <a:srgbClr val="002060"/>
                </a:solidFill>
              </a:rPr>
              <a:t>ātmānaḿ tri-guṇātmakam</a:t>
            </a:r>
          </a:p>
          <a:p>
            <a:pPr algn="ctr">
              <a:buNone/>
            </a:pPr>
            <a:r>
              <a:rPr lang="vi-VN" sz="2600" dirty="0" smtClean="0">
                <a:solidFill>
                  <a:srgbClr val="002060"/>
                </a:solidFill>
              </a:rPr>
              <a:t>paro 'pi manute 'narthaḿ</a:t>
            </a:r>
          </a:p>
          <a:p>
            <a:pPr algn="ctr">
              <a:buNone/>
            </a:pPr>
            <a:r>
              <a:rPr lang="vi-VN" sz="2600" dirty="0" smtClean="0">
                <a:solidFill>
                  <a:srgbClr val="002060"/>
                </a:solidFill>
              </a:rPr>
              <a:t>tat-kṛtaḿ cābhipadyate</a:t>
            </a:r>
          </a:p>
          <a:p>
            <a:pPr>
              <a:buNone/>
            </a:pPr>
            <a:endParaRPr lang="en-US" dirty="0" smtClean="0"/>
          </a:p>
          <a:p>
            <a:pPr algn="just">
              <a:buNone/>
            </a:pPr>
            <a:r>
              <a:rPr lang="en-US" sz="2400" i="1" dirty="0" smtClean="0">
                <a:solidFill>
                  <a:srgbClr val="FF0000"/>
                </a:solidFill>
              </a:rPr>
              <a:t>	Due to this external energy, the living entity, although transcendental to the three modes of material nature, thinks of himself as a material product and thus undergoes the reactions of material miseries.</a:t>
            </a:r>
          </a:p>
          <a:p>
            <a:pPr>
              <a:buNone/>
            </a:pPr>
            <a:endParaRPr lang="vi-VN" dirty="0" smtClean="0"/>
          </a:p>
          <a:p>
            <a:pPr>
              <a:buNone/>
            </a:pP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1.7.5 purport</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Root cause of suffering</a:t>
            </a:r>
          </a:p>
          <a:p>
            <a:pPr lvl="1"/>
            <a:r>
              <a:rPr lang="en-US" sz="2400" i="1" dirty="0" smtClean="0">
                <a:solidFill>
                  <a:srgbClr val="FF0000"/>
                </a:solidFill>
              </a:rPr>
              <a:t>Perverted and unnatural thinking, feeling, willing</a:t>
            </a:r>
          </a:p>
          <a:p>
            <a:r>
              <a:rPr lang="en-US" sz="2800" dirty="0" smtClean="0">
                <a:solidFill>
                  <a:srgbClr val="002060"/>
                </a:solidFill>
              </a:rPr>
              <a:t>Solution to illusion</a:t>
            </a:r>
          </a:p>
          <a:p>
            <a:pPr lvl="1"/>
            <a:r>
              <a:rPr lang="en-US" sz="2400" i="1" dirty="0" smtClean="0">
                <a:solidFill>
                  <a:srgbClr val="FF0000"/>
                </a:solidFill>
              </a:rPr>
              <a:t>Surrender</a:t>
            </a:r>
          </a:p>
          <a:p>
            <a:r>
              <a:rPr lang="en-US" sz="2800" dirty="0" smtClean="0">
                <a:solidFill>
                  <a:srgbClr val="002060"/>
                </a:solidFill>
              </a:rPr>
              <a:t>Two-phase implementation by Krsna</a:t>
            </a:r>
          </a:p>
          <a:p>
            <a:pPr lvl="1"/>
            <a:r>
              <a:rPr lang="en-US" sz="2400" i="1" dirty="0" smtClean="0">
                <a:solidFill>
                  <a:srgbClr val="FF0000"/>
                </a:solidFill>
              </a:rPr>
              <a:t>Maya’s punishment</a:t>
            </a:r>
          </a:p>
          <a:p>
            <a:pPr lvl="1"/>
            <a:r>
              <a:rPr lang="en-US" sz="2400" i="1" dirty="0" smtClean="0">
                <a:solidFill>
                  <a:srgbClr val="FF0000"/>
                </a:solidFill>
              </a:rPr>
              <a:t>Spiritual master’s help</a:t>
            </a:r>
          </a:p>
          <a:p>
            <a:r>
              <a:rPr lang="en-US" sz="2800" dirty="0" smtClean="0">
                <a:solidFill>
                  <a:srgbClr val="002060"/>
                </a:solidFill>
              </a:rPr>
              <a:t>Ultimate perfection</a:t>
            </a:r>
          </a:p>
          <a:p>
            <a:pPr marL="742950" lvl="2" indent="-342900">
              <a:buFont typeface="Wingdings"/>
              <a:buChar char=""/>
            </a:pPr>
            <a:r>
              <a:rPr lang="en-US" i="1" dirty="0" smtClean="0">
                <a:solidFill>
                  <a:srgbClr val="FF0000"/>
                </a:solidFill>
              </a:rPr>
              <a:t>Revive our natural love and affection for the Lord.</a:t>
            </a:r>
          </a:p>
          <a:p>
            <a:endParaRPr lang="en-US" dirty="0" smtClean="0">
              <a:solidFill>
                <a:srgbClr val="002060"/>
              </a:solidFill>
            </a:endParaRPr>
          </a:p>
          <a:p>
            <a:pPr>
              <a:buNone/>
            </a:pPr>
            <a:endParaRPr lang="en-US" dirty="0" smtClean="0">
              <a:solidFill>
                <a:srgbClr val="00206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1.7.6</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sz="2800" dirty="0" smtClean="0">
                <a:solidFill>
                  <a:srgbClr val="002060"/>
                </a:solidFill>
              </a:rPr>
              <a:t>anarthopaśamaḿ sākṣād</a:t>
            </a:r>
          </a:p>
          <a:p>
            <a:pPr algn="ctr">
              <a:buNone/>
            </a:pPr>
            <a:r>
              <a:rPr lang="vi-VN" sz="2800" dirty="0" smtClean="0">
                <a:solidFill>
                  <a:srgbClr val="002060"/>
                </a:solidFill>
              </a:rPr>
              <a:t>bhakti-yogam adhokṣaje</a:t>
            </a:r>
          </a:p>
          <a:p>
            <a:pPr algn="ctr">
              <a:buNone/>
            </a:pPr>
            <a:r>
              <a:rPr lang="vi-VN" sz="2800" dirty="0" smtClean="0">
                <a:solidFill>
                  <a:srgbClr val="002060"/>
                </a:solidFill>
              </a:rPr>
              <a:t>lokasyājānato vidvāḿś</a:t>
            </a:r>
          </a:p>
          <a:p>
            <a:pPr algn="ctr">
              <a:buNone/>
            </a:pPr>
            <a:r>
              <a:rPr lang="vi-VN" sz="2800" dirty="0" smtClean="0">
                <a:solidFill>
                  <a:srgbClr val="002060"/>
                </a:solidFill>
              </a:rPr>
              <a:t>cakre sātvata-saḿhitām</a:t>
            </a:r>
          </a:p>
          <a:p>
            <a:pPr>
              <a:buNone/>
            </a:pPr>
            <a:endParaRPr lang="en-US" dirty="0" smtClean="0"/>
          </a:p>
          <a:p>
            <a:pPr>
              <a:buNone/>
            </a:pPr>
            <a:r>
              <a:rPr lang="en-US" dirty="0" smtClean="0"/>
              <a:t>	</a:t>
            </a:r>
            <a:r>
              <a:rPr lang="en-US" sz="2600" i="1" dirty="0" smtClean="0">
                <a:solidFill>
                  <a:srgbClr val="FF0000"/>
                </a:solidFill>
              </a:rPr>
              <a:t>The material miseries of the living entity, which are </a:t>
            </a:r>
            <a:r>
              <a:rPr lang="en-US" sz="2600" i="1" u="sng" dirty="0" smtClean="0">
                <a:solidFill>
                  <a:srgbClr val="FF0000"/>
                </a:solidFill>
              </a:rPr>
              <a:t>superfluous</a:t>
            </a:r>
            <a:r>
              <a:rPr lang="en-US" sz="2600" i="1" dirty="0" smtClean="0">
                <a:solidFill>
                  <a:srgbClr val="FF0000"/>
                </a:solidFill>
              </a:rPr>
              <a:t> to him, can be directly mitigated by the linking process of devotional service. But the </a:t>
            </a:r>
            <a:r>
              <a:rPr lang="en-US" sz="2600" i="1" u="sng" dirty="0" smtClean="0">
                <a:solidFill>
                  <a:srgbClr val="FF0000"/>
                </a:solidFill>
              </a:rPr>
              <a:t>mass of people do not know this</a:t>
            </a:r>
            <a:r>
              <a:rPr lang="en-US" sz="2600" i="1" dirty="0" smtClean="0">
                <a:solidFill>
                  <a:srgbClr val="FF0000"/>
                </a:solidFill>
              </a:rPr>
              <a:t>, and therefore the learned Vyāsadeva compiled </a:t>
            </a:r>
            <a:r>
              <a:rPr lang="en-US" sz="2600" i="1" u="sng" dirty="0" smtClean="0">
                <a:solidFill>
                  <a:srgbClr val="FF0000"/>
                </a:solidFill>
              </a:rPr>
              <a:t>this Vedic literature</a:t>
            </a:r>
            <a:r>
              <a:rPr lang="en-US" sz="2600" i="1" dirty="0" smtClean="0">
                <a:solidFill>
                  <a:srgbClr val="FF0000"/>
                </a:solidFill>
              </a:rPr>
              <a:t>, which is in relation to the Supreme Truth.</a:t>
            </a:r>
          </a:p>
          <a:p>
            <a:pPr>
              <a:buNone/>
            </a:pPr>
            <a:endParaRPr lang="vi-VN" dirty="0" smtClean="0"/>
          </a:p>
          <a:p>
            <a:pPr>
              <a:buNone/>
            </a:pP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Anarthas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solidFill>
                  <a:srgbClr val="002060"/>
                </a:solidFill>
              </a:rPr>
              <a:t>Sufferings</a:t>
            </a:r>
          </a:p>
          <a:p>
            <a:pPr lvl="1"/>
            <a:r>
              <a:rPr lang="en-US" sz="2400" i="1" dirty="0" smtClean="0">
                <a:solidFill>
                  <a:srgbClr val="FF0000"/>
                </a:solidFill>
              </a:rPr>
              <a:t>Body</a:t>
            </a:r>
          </a:p>
          <a:p>
            <a:pPr lvl="1"/>
            <a:r>
              <a:rPr lang="en-US" sz="2400" i="1" dirty="0" smtClean="0">
                <a:solidFill>
                  <a:srgbClr val="FF0000"/>
                </a:solidFill>
              </a:rPr>
              <a:t>Mind</a:t>
            </a:r>
          </a:p>
          <a:p>
            <a:pPr lvl="1"/>
            <a:r>
              <a:rPr lang="en-US" sz="2400" i="1" dirty="0" smtClean="0">
                <a:solidFill>
                  <a:srgbClr val="FF0000"/>
                </a:solidFill>
              </a:rPr>
              <a:t>Universe</a:t>
            </a:r>
          </a:p>
          <a:p>
            <a:r>
              <a:rPr lang="en-US" sz="2800" dirty="0" err="1" smtClean="0">
                <a:solidFill>
                  <a:srgbClr val="002060"/>
                </a:solidFill>
              </a:rPr>
              <a:t>Artha</a:t>
            </a:r>
            <a:r>
              <a:rPr lang="en-US" sz="2800" dirty="0" smtClean="0">
                <a:solidFill>
                  <a:srgbClr val="002060"/>
                </a:solidFill>
              </a:rPr>
              <a:t> </a:t>
            </a:r>
            <a:r>
              <a:rPr lang="en-US" sz="2800" dirty="0" smtClean="0">
                <a:solidFill>
                  <a:srgbClr val="002060"/>
                </a:solidFill>
              </a:rPr>
              <a:t>-&gt;</a:t>
            </a:r>
            <a:r>
              <a:rPr lang="en-US" sz="2800" dirty="0" smtClean="0">
                <a:solidFill>
                  <a:srgbClr val="002060"/>
                </a:solidFill>
              </a:rPr>
              <a:t> </a:t>
            </a:r>
            <a:r>
              <a:rPr lang="en-US" sz="2800" dirty="0" err="1" smtClean="0">
                <a:solidFill>
                  <a:srgbClr val="002060"/>
                </a:solidFill>
              </a:rPr>
              <a:t>Anartha</a:t>
            </a:r>
            <a:endParaRPr lang="en-US" sz="2800" dirty="0" smtClean="0">
              <a:solidFill>
                <a:srgbClr val="002060"/>
              </a:solidFill>
            </a:endParaRPr>
          </a:p>
          <a:p>
            <a:pPr lvl="1"/>
            <a:r>
              <a:rPr lang="en-US" sz="2400" i="1" dirty="0" smtClean="0">
                <a:solidFill>
                  <a:srgbClr val="FF0000"/>
                </a:solidFill>
              </a:rPr>
              <a:t>Possessions</a:t>
            </a:r>
          </a:p>
          <a:p>
            <a:pPr lvl="1"/>
            <a:r>
              <a:rPr lang="en-US" sz="2400" i="1" dirty="0" smtClean="0">
                <a:solidFill>
                  <a:srgbClr val="FF0000"/>
                </a:solidFill>
              </a:rPr>
              <a:t>Work</a:t>
            </a:r>
            <a:endParaRPr lang="en-US" sz="2400" i="1" dirty="0" smtClean="0">
              <a:solidFill>
                <a:srgbClr val="FF0000"/>
              </a:solidFill>
            </a:endParaRPr>
          </a:p>
          <a:p>
            <a:pPr lvl="1"/>
            <a:r>
              <a:rPr lang="en-US" sz="2400" i="1" dirty="0" smtClean="0">
                <a:solidFill>
                  <a:srgbClr val="FF0000"/>
                </a:solidFill>
              </a:rPr>
              <a:t>Ego</a:t>
            </a:r>
          </a:p>
          <a:p>
            <a:r>
              <a:rPr lang="en-US" sz="2800" dirty="0" err="1" smtClean="0">
                <a:solidFill>
                  <a:srgbClr val="002060"/>
                </a:solidFill>
              </a:rPr>
              <a:t>Anartha</a:t>
            </a:r>
            <a:r>
              <a:rPr lang="en-US" sz="2800" dirty="0" smtClean="0">
                <a:solidFill>
                  <a:srgbClr val="002060"/>
                </a:solidFill>
              </a:rPr>
              <a:t> -&gt; </a:t>
            </a:r>
            <a:r>
              <a:rPr lang="en-US" sz="2800" dirty="0" err="1" smtClean="0">
                <a:solidFill>
                  <a:srgbClr val="002060"/>
                </a:solidFill>
              </a:rPr>
              <a:t>Artha</a:t>
            </a:r>
            <a:endParaRPr lang="en-US" sz="2800" dirty="0" smtClean="0">
              <a:solidFill>
                <a:srgbClr val="002060"/>
              </a:solidFill>
            </a:endParaRPr>
          </a:p>
          <a:p>
            <a:pPr lvl="1"/>
            <a:r>
              <a:rPr lang="en-US" sz="2400" i="1" dirty="0" err="1" smtClean="0">
                <a:solidFill>
                  <a:srgbClr val="FF0000"/>
                </a:solidFill>
              </a:rPr>
              <a:t>Yukta-vairagya</a:t>
            </a:r>
            <a:endParaRPr lang="en-US" sz="2400" i="1" dirty="0" smtClean="0">
              <a:solidFill>
                <a:srgbClr val="FF0000"/>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types of </a:t>
            </a:r>
            <a:r>
              <a:rPr lang="en-US" dirty="0" err="1" smtClean="0"/>
              <a:t>A</a:t>
            </a:r>
            <a:r>
              <a:rPr lang="en-US" dirty="0" err="1" smtClean="0"/>
              <a:t>narthas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Arising from past sins</a:t>
            </a:r>
          </a:p>
          <a:p>
            <a:r>
              <a:rPr lang="en-US" sz="2800" dirty="0" smtClean="0">
                <a:solidFill>
                  <a:srgbClr val="002060"/>
                </a:solidFill>
              </a:rPr>
              <a:t>Arising from previous pious work</a:t>
            </a:r>
          </a:p>
          <a:p>
            <a:r>
              <a:rPr lang="en-US" sz="2800" dirty="0" smtClean="0">
                <a:solidFill>
                  <a:srgbClr val="002060"/>
                </a:solidFill>
              </a:rPr>
              <a:t>Arising from offenses</a:t>
            </a:r>
          </a:p>
          <a:p>
            <a:r>
              <a:rPr lang="en-US" sz="2800" dirty="0" smtClean="0">
                <a:solidFill>
                  <a:srgbClr val="002060"/>
                </a:solidFill>
              </a:rPr>
              <a:t>Arising from bhakti</a:t>
            </a:r>
            <a:endParaRPr lang="en-US" sz="2800" dirty="0" smtClean="0">
              <a:solidFill>
                <a:srgbClr val="00206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1.7.6 purport</a:t>
            </a:r>
            <a:endParaRPr lang="en-US" dirty="0"/>
          </a:p>
        </p:txBody>
      </p:sp>
      <p:sp>
        <p:nvSpPr>
          <p:cNvPr id="3" name="Content Placeholder 2"/>
          <p:cNvSpPr>
            <a:spLocks noGrp="1"/>
          </p:cNvSpPr>
          <p:nvPr>
            <p:ph idx="1"/>
          </p:nvPr>
        </p:nvSpPr>
        <p:spPr/>
        <p:txBody>
          <a:bodyPr/>
          <a:lstStyle/>
          <a:p>
            <a:r>
              <a:rPr lang="en-US" sz="2800" dirty="0" smtClean="0">
                <a:solidFill>
                  <a:srgbClr val="002060"/>
                </a:solidFill>
              </a:rPr>
              <a:t>Hearing and Chanting</a:t>
            </a:r>
          </a:p>
          <a:p>
            <a:pPr lvl="1"/>
            <a:r>
              <a:rPr lang="en-US" sz="2400" i="1" dirty="0" smtClean="0">
                <a:solidFill>
                  <a:srgbClr val="FF0000"/>
                </a:solidFill>
              </a:rPr>
              <a:t>Mitigates superfluous sufferings</a:t>
            </a:r>
          </a:p>
          <a:p>
            <a:pPr lvl="1"/>
            <a:r>
              <a:rPr lang="en-US" sz="2400" i="1" dirty="0" smtClean="0">
                <a:solidFill>
                  <a:srgbClr val="FF0000"/>
                </a:solidFill>
              </a:rPr>
              <a:t>Revives love of God only when Lord is pleased</a:t>
            </a:r>
          </a:p>
          <a:p>
            <a:pPr lvl="1"/>
            <a:r>
              <a:rPr lang="en-US" sz="2400" i="1" dirty="0" err="1" smtClean="0">
                <a:solidFill>
                  <a:srgbClr val="FF0000"/>
                </a:solidFill>
              </a:rPr>
              <a:t>Sadhana</a:t>
            </a:r>
            <a:r>
              <a:rPr lang="en-US" sz="2400" i="1" dirty="0" smtClean="0">
                <a:solidFill>
                  <a:srgbClr val="FF0000"/>
                </a:solidFill>
              </a:rPr>
              <a:t> =&gt; Lord is satisfied =&gt; Mercy =&gt; Devotional Service</a:t>
            </a:r>
          </a:p>
          <a:p>
            <a:r>
              <a:rPr lang="en-US" sz="2800" dirty="0" smtClean="0">
                <a:solidFill>
                  <a:srgbClr val="002060"/>
                </a:solidFill>
              </a:rPr>
              <a:t>Preaching</a:t>
            </a:r>
          </a:p>
          <a:p>
            <a:pPr lvl="1"/>
            <a:r>
              <a:rPr lang="en-US" sz="2400" i="1" dirty="0" smtClean="0">
                <a:solidFill>
                  <a:srgbClr val="FF0000"/>
                </a:solidFill>
              </a:rPr>
              <a:t>To educate and save the world</a:t>
            </a:r>
          </a:p>
          <a:p>
            <a:endParaRPr lang="en-US" dirty="0" smtClean="0"/>
          </a:p>
          <a:p>
            <a:endParaRPr lang="en-US" dirty="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1.7.7</a:t>
            </a:r>
            <a:endParaRPr lang="en-US" dirty="0"/>
          </a:p>
        </p:txBody>
      </p:sp>
      <p:sp>
        <p:nvSpPr>
          <p:cNvPr id="3" name="Content Placeholder 2"/>
          <p:cNvSpPr>
            <a:spLocks noGrp="1"/>
          </p:cNvSpPr>
          <p:nvPr>
            <p:ph idx="1"/>
          </p:nvPr>
        </p:nvSpPr>
        <p:spPr/>
        <p:txBody>
          <a:bodyPr>
            <a:normAutofit/>
          </a:bodyPr>
          <a:lstStyle/>
          <a:p>
            <a:pPr algn="ctr">
              <a:buNone/>
            </a:pPr>
            <a:r>
              <a:rPr lang="vi-VN" sz="2600" dirty="0" smtClean="0">
                <a:solidFill>
                  <a:srgbClr val="002060"/>
                </a:solidFill>
              </a:rPr>
              <a:t>yasyāḿ vai śrūyamāṇāyāḿ</a:t>
            </a:r>
          </a:p>
          <a:p>
            <a:pPr algn="ctr">
              <a:buNone/>
            </a:pPr>
            <a:r>
              <a:rPr lang="vi-VN" sz="2600" dirty="0" smtClean="0">
                <a:solidFill>
                  <a:srgbClr val="002060"/>
                </a:solidFill>
              </a:rPr>
              <a:t>kṛṣṇe parama-pūruṣe</a:t>
            </a:r>
          </a:p>
          <a:p>
            <a:pPr algn="ctr">
              <a:buNone/>
            </a:pPr>
            <a:r>
              <a:rPr lang="vi-VN" sz="2600" dirty="0" smtClean="0">
                <a:solidFill>
                  <a:srgbClr val="002060"/>
                </a:solidFill>
              </a:rPr>
              <a:t>bhaktir utpadyate puḿsaḥ</a:t>
            </a:r>
          </a:p>
          <a:p>
            <a:pPr algn="ctr">
              <a:buNone/>
            </a:pPr>
            <a:r>
              <a:rPr lang="vi-VN" sz="2600" dirty="0" smtClean="0">
                <a:solidFill>
                  <a:srgbClr val="002060"/>
                </a:solidFill>
              </a:rPr>
              <a:t>śoka-moha-bhayāpahā</a:t>
            </a:r>
          </a:p>
          <a:p>
            <a:pPr>
              <a:buNone/>
            </a:pPr>
            <a:endParaRPr lang="en-US" dirty="0" smtClean="0"/>
          </a:p>
          <a:p>
            <a:pPr algn="just">
              <a:buNone/>
            </a:pPr>
            <a:r>
              <a:rPr lang="en-US" dirty="0" smtClean="0"/>
              <a:t>	</a:t>
            </a:r>
            <a:r>
              <a:rPr lang="en-US" sz="2400" i="1" dirty="0" smtClean="0">
                <a:solidFill>
                  <a:srgbClr val="FF0000"/>
                </a:solidFill>
              </a:rPr>
              <a:t>Simply by giving aural reception to this Vedic literature, the feeling for loving devotional service to Lord Kṛṣṇa, the Supreme Personality of Godhead, sprouts up at once to extinguish the fire of lamentation, illusion and fearfulness.</a:t>
            </a:r>
          </a:p>
          <a:p>
            <a:pPr>
              <a:buNone/>
            </a:pPr>
            <a:endParaRPr lang="en-US" dirty="0" smtClean="0"/>
          </a:p>
          <a:p>
            <a:pPr>
              <a:buNone/>
            </a:pPr>
            <a:endParaRPr lang="vi-VN" dirty="0" smtClean="0"/>
          </a:p>
          <a:p>
            <a:pPr>
              <a:buNone/>
            </a:pP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1.7.7 purport</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Love</a:t>
            </a:r>
            <a:r>
              <a:rPr lang="en-US" sz="2800" dirty="0" smtClean="0"/>
              <a:t> </a:t>
            </a:r>
          </a:p>
          <a:p>
            <a:pPr lvl="1"/>
            <a:r>
              <a:rPr lang="en-US" sz="2400" i="1" dirty="0" smtClean="0">
                <a:solidFill>
                  <a:srgbClr val="FF0000"/>
                </a:solidFill>
              </a:rPr>
              <a:t>Only word to properly describe relationship of Krsna and jiva</a:t>
            </a:r>
          </a:p>
          <a:p>
            <a:pPr marL="342900" lvl="2" indent="-342900">
              <a:buFont typeface="Wingdings"/>
              <a:buChar char=""/>
            </a:pPr>
            <a:r>
              <a:rPr lang="en-US" sz="2800" dirty="0" smtClean="0">
                <a:solidFill>
                  <a:srgbClr val="002060"/>
                </a:solidFill>
              </a:rPr>
              <a:t>Peace</a:t>
            </a:r>
          </a:p>
          <a:p>
            <a:pPr marL="800100" lvl="3" indent="-342900">
              <a:buFont typeface="Wingdings"/>
              <a:buChar char=""/>
            </a:pPr>
            <a:r>
              <a:rPr lang="en-US" sz="2400" i="1" dirty="0" smtClean="0">
                <a:solidFill>
                  <a:srgbClr val="FF0000"/>
                </a:solidFill>
              </a:rPr>
              <a:t>Lack of peace is due to lamentation and illusion </a:t>
            </a:r>
          </a:p>
          <a:p>
            <a:pPr marL="800100" lvl="3" indent="-342900">
              <a:buFont typeface="Wingdings"/>
              <a:buChar char=""/>
            </a:pPr>
            <a:r>
              <a:rPr lang="en-US" sz="2400" i="1" dirty="0" smtClean="0">
                <a:solidFill>
                  <a:srgbClr val="FF0000"/>
                </a:solidFill>
              </a:rPr>
              <a:t>Politicians' peace conferences cannot help</a:t>
            </a:r>
          </a:p>
          <a:p>
            <a:pPr marL="800100" lvl="3" indent="-342900">
              <a:buFont typeface="Wingdings"/>
              <a:buChar char=""/>
            </a:pPr>
            <a:r>
              <a:rPr lang="en-US" sz="2400" i="1" dirty="0" smtClean="0">
                <a:solidFill>
                  <a:srgbClr val="FF0000"/>
                </a:solidFill>
              </a:rPr>
              <a:t>Srimad Bhagavatam can - by producing love of God</a:t>
            </a:r>
          </a:p>
          <a:p>
            <a:endParaRPr lang="en-US" dirty="0" smtClean="0">
              <a:solidFill>
                <a:srgbClr val="002060"/>
              </a:solidFill>
            </a:endParaRPr>
          </a:p>
          <a:p>
            <a:endParaRPr lang="en-US" dirty="0" smtClean="0"/>
          </a:p>
          <a:p>
            <a:endParaRPr lang="en-US" dirty="0" smtClean="0"/>
          </a:p>
          <a:p>
            <a:endParaRPr lang="en-US" dirty="0" smtClean="0"/>
          </a:p>
          <a:p>
            <a:endParaRPr lang="en-US"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1.2.4</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vi-VN" sz="3100" dirty="0" smtClean="0">
                <a:solidFill>
                  <a:srgbClr val="002060"/>
                </a:solidFill>
              </a:rPr>
              <a:t>nārāyaṇaḿ namaskṛtya</a:t>
            </a:r>
          </a:p>
          <a:p>
            <a:pPr algn="ctr">
              <a:buNone/>
            </a:pPr>
            <a:r>
              <a:rPr lang="vi-VN" sz="3100" dirty="0" smtClean="0">
                <a:solidFill>
                  <a:srgbClr val="002060"/>
                </a:solidFill>
              </a:rPr>
              <a:t>naraḿ caiva narottamam</a:t>
            </a:r>
          </a:p>
          <a:p>
            <a:pPr algn="ctr">
              <a:buNone/>
            </a:pPr>
            <a:r>
              <a:rPr lang="vi-VN" sz="3100" dirty="0" smtClean="0">
                <a:solidFill>
                  <a:srgbClr val="002060"/>
                </a:solidFill>
              </a:rPr>
              <a:t>devīḿ sarasvatīḿ vyāsaḿ</a:t>
            </a:r>
          </a:p>
          <a:p>
            <a:pPr algn="ctr">
              <a:buNone/>
            </a:pPr>
            <a:r>
              <a:rPr lang="vi-VN" sz="3100" dirty="0" smtClean="0">
                <a:solidFill>
                  <a:srgbClr val="002060"/>
                </a:solidFill>
              </a:rPr>
              <a:t>tato jayam udīrayet</a:t>
            </a:r>
            <a:endParaRPr lang="en-US" sz="3100" dirty="0" smtClean="0">
              <a:solidFill>
                <a:srgbClr val="002060"/>
              </a:solidFill>
            </a:endParaRPr>
          </a:p>
          <a:p>
            <a:pPr algn="ctr">
              <a:buNone/>
            </a:pPr>
            <a:endParaRPr lang="vi-VN" dirty="0" smtClean="0"/>
          </a:p>
          <a:p>
            <a:pPr algn="just">
              <a:buNone/>
            </a:pPr>
            <a:r>
              <a:rPr lang="en-US" dirty="0" smtClean="0"/>
              <a:t>	</a:t>
            </a:r>
            <a:r>
              <a:rPr lang="vi-VN" sz="2800" i="1" dirty="0" smtClean="0">
                <a:solidFill>
                  <a:srgbClr val="FF0000"/>
                </a:solidFill>
              </a:rPr>
              <a:t>Before reciting this Śrīmad-Bhāgavatam, which is the very means of conquest, one should offer respectful obeisances unto the Personality of Godhead, Nārāyaṇa, unto Nara-nārāyaṇa Ṛṣi, the supermost human being, unto mother Sarasvatī, the goddess of learning, and unto Śrīla Vyāsadeva, the author.</a:t>
            </a:r>
            <a:endParaRPr lang="vi-VN" i="1" dirty="0" smtClean="0">
              <a:solidFill>
                <a:srgbClr val="FF0000"/>
              </a:solidFill>
            </a:endParaRPr>
          </a:p>
          <a:p>
            <a:pPr>
              <a:buNone/>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buNone/>
            </a:pPr>
            <a:r>
              <a:rPr lang="en-US" sz="2400" i="1" dirty="0" smtClean="0"/>
              <a:t>	</a:t>
            </a:r>
            <a:r>
              <a:rPr lang="en-US" sz="2400" i="1" dirty="0" smtClean="0">
                <a:solidFill>
                  <a:srgbClr val="002060"/>
                </a:solidFill>
              </a:rPr>
              <a:t>The conclusion is that simply by hearing the Vedic literature Śrīmad-Bhāgavatam, one can have direct connection with the Supreme Personality of Godhead Śrī Kṛṣṇa, and thereby one can attain the highest perfection of life by transcending worldly miseries, illusion and fearfulness. These are practical tests for one who has actually given a submissive hearing to the readings of the Śrīmad-Bhāgavatam.</a:t>
            </a:r>
          </a:p>
          <a:p>
            <a:endParaRPr lang="en-US" sz="2800" i="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Vyasadeva’s realized the complete Absolute Truth which is the Lord and His energies</a:t>
            </a:r>
          </a:p>
          <a:p>
            <a:r>
              <a:rPr lang="en-US" sz="2800" dirty="0" smtClean="0">
                <a:solidFill>
                  <a:srgbClr val="002060"/>
                </a:solidFill>
              </a:rPr>
              <a:t>Krsna provides the material illusion to rectify us</a:t>
            </a:r>
          </a:p>
          <a:p>
            <a:r>
              <a:rPr lang="en-US" sz="2800" dirty="0" smtClean="0">
                <a:solidFill>
                  <a:srgbClr val="002060"/>
                </a:solidFill>
              </a:rPr>
              <a:t>Krsna helps us as the spiritual master within and without</a:t>
            </a:r>
          </a:p>
          <a:p>
            <a:r>
              <a:rPr lang="en-US" sz="2800" dirty="0" smtClean="0">
                <a:solidFill>
                  <a:srgbClr val="002060"/>
                </a:solidFill>
              </a:rPr>
              <a:t>Our sufferings are superfluous</a:t>
            </a:r>
          </a:p>
          <a:p>
            <a:r>
              <a:rPr lang="en-US" sz="2800" dirty="0" smtClean="0">
                <a:solidFill>
                  <a:srgbClr val="002060"/>
                </a:solidFill>
              </a:rPr>
              <a:t>Vyasadeva compiled the Srimad Bhagavatam to mitigate our miseries by helping us develop love for Krsna</a:t>
            </a:r>
            <a:endParaRPr lang="en-US" sz="2800" dirty="0" smtClean="0"/>
          </a:p>
          <a:p>
            <a:pPr lvl="1"/>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www.prabhupadavani.org</a:t>
            </a:r>
            <a:r>
              <a:rPr lang="en-US" dirty="0" smtClean="0"/>
              <a:t> </a:t>
            </a:r>
          </a:p>
          <a:p>
            <a:pPr lvl="1"/>
            <a:r>
              <a:rPr lang="en-US" dirty="0" smtClean="0"/>
              <a:t>Srila Prabhupada’s lecture transcriptions</a:t>
            </a:r>
          </a:p>
          <a:p>
            <a:r>
              <a:rPr lang="en-US" dirty="0" smtClean="0">
                <a:hlinkClick r:id="rId3"/>
              </a:rPr>
              <a:t>www.rompadaswami.com</a:t>
            </a:r>
            <a:endParaRPr lang="en-US" dirty="0" smtClean="0"/>
          </a:p>
          <a:p>
            <a:pPr lvl="1"/>
            <a:r>
              <a:rPr lang="en-US" dirty="0" smtClean="0"/>
              <a:t>Srila </a:t>
            </a:r>
            <a:r>
              <a:rPr lang="en-US" dirty="0" err="1" smtClean="0"/>
              <a:t>Romapada</a:t>
            </a:r>
            <a:r>
              <a:rPr lang="en-US" dirty="0" smtClean="0"/>
              <a:t> Maharaja’s lectures</a:t>
            </a:r>
          </a:p>
          <a:p>
            <a:r>
              <a:rPr lang="en-US" dirty="0" smtClean="0">
                <a:hlinkClick r:id="rId4"/>
              </a:rPr>
              <a:t>www.iskcondesiretree.com</a:t>
            </a:r>
            <a:endParaRPr lang="en-US" dirty="0" smtClean="0"/>
          </a:p>
          <a:p>
            <a:pPr lvl="1"/>
            <a:r>
              <a:rPr lang="en-US" dirty="0" smtClean="0"/>
              <a:t>Sri </a:t>
            </a:r>
            <a:r>
              <a:rPr lang="en-US" dirty="0" err="1" smtClean="0"/>
              <a:t>Bhurijana</a:t>
            </a:r>
            <a:r>
              <a:rPr lang="en-US" dirty="0" smtClean="0"/>
              <a:t> </a:t>
            </a:r>
            <a:r>
              <a:rPr lang="en-US" dirty="0" err="1" smtClean="0"/>
              <a:t>Prabhu’s</a:t>
            </a:r>
            <a:r>
              <a:rPr lang="en-US" dirty="0" smtClean="0"/>
              <a:t> lectures</a:t>
            </a:r>
            <a:endParaRPr lang="en-US" dirty="0" smtClean="0"/>
          </a:p>
          <a:p>
            <a:r>
              <a:rPr lang="en-US" dirty="0" smtClean="0"/>
              <a:t>Unveiling </a:t>
            </a:r>
            <a:r>
              <a:rPr lang="en-US" dirty="0" smtClean="0"/>
              <a:t>His Lotus Feet</a:t>
            </a:r>
          </a:p>
          <a:p>
            <a:pPr lvl="1"/>
            <a:r>
              <a:rPr lang="en-US" dirty="0" smtClean="0"/>
              <a:t>Sri </a:t>
            </a:r>
            <a:r>
              <a:rPr lang="en-US" dirty="0" err="1" smtClean="0"/>
              <a:t>Bhurijana</a:t>
            </a:r>
            <a:r>
              <a:rPr lang="en-US" dirty="0" smtClean="0"/>
              <a:t> </a:t>
            </a:r>
            <a:r>
              <a:rPr lang="en-US" dirty="0" err="1" smtClean="0"/>
              <a:t>Prabhu’s</a:t>
            </a:r>
            <a:r>
              <a:rPr lang="en-US" dirty="0" smtClean="0"/>
              <a:t> Detailed Overview</a:t>
            </a:r>
          </a:p>
          <a:p>
            <a:pPr lvl="1"/>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dirty="0" smtClean="0"/>
              <a:t>Appendix</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1.7.5: Root cause of suffering</a:t>
            </a:r>
            <a:endParaRPr lang="en-US" dirty="0"/>
          </a:p>
        </p:txBody>
      </p:sp>
      <p:sp>
        <p:nvSpPr>
          <p:cNvPr id="3" name="Content Placeholder 2"/>
          <p:cNvSpPr>
            <a:spLocks noGrp="1"/>
          </p:cNvSpPr>
          <p:nvPr>
            <p:ph idx="1"/>
          </p:nvPr>
        </p:nvSpPr>
        <p:spPr/>
        <p:txBody>
          <a:bodyPr/>
          <a:lstStyle/>
          <a:p>
            <a:r>
              <a:rPr lang="en-US" dirty="0" smtClean="0"/>
              <a:t>The present perverted way of thinking, feeling and willing, under material conditions </a:t>
            </a:r>
          </a:p>
          <a:p>
            <a:r>
              <a:rPr lang="en-US" dirty="0" smtClean="0"/>
              <a:t>Not natural for the jiva.</a:t>
            </a:r>
          </a:p>
          <a:p>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1143000"/>
          </a:xfrm>
        </p:spPr>
        <p:txBody>
          <a:bodyPr>
            <a:normAutofit fontScale="90000"/>
          </a:bodyPr>
          <a:lstStyle/>
          <a:p>
            <a:r>
              <a:rPr lang="en-US" sz="3600" dirty="0" smtClean="0"/>
              <a:t>1.7.5: </a:t>
            </a:r>
            <a:r>
              <a:rPr lang="en-US" sz="4000" dirty="0" smtClean="0"/>
              <a:t>Recovery method #1</a:t>
            </a:r>
            <a:br>
              <a:rPr lang="en-US" sz="4000" dirty="0" smtClean="0"/>
            </a:br>
            <a:r>
              <a:rPr lang="en-US" sz="4000" dirty="0" smtClean="0"/>
              <a:t>through external energy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Lord does not desire that a living being be </a:t>
            </a:r>
            <a:r>
              <a:rPr lang="en-US" dirty="0" err="1" smtClean="0"/>
              <a:t>illusioned</a:t>
            </a:r>
            <a:r>
              <a:rPr lang="en-US" dirty="0" smtClean="0"/>
              <a:t> by external energy. </a:t>
            </a:r>
          </a:p>
          <a:p>
            <a:pPr algn="just"/>
            <a:r>
              <a:rPr lang="en-US" dirty="0" smtClean="0"/>
              <a:t>The external energy is aware of this fact, but still she accepts a thankless task of keeping the forgotten soul under illusion by her bewildering influence. </a:t>
            </a:r>
          </a:p>
          <a:p>
            <a:pPr algn="just"/>
            <a:r>
              <a:rPr lang="en-US" dirty="0" smtClean="0"/>
              <a:t>The Lord does not interfere with her tasks because they are necessary for reformation of the conditioned soul. </a:t>
            </a:r>
          </a:p>
          <a:p>
            <a:pPr algn="just"/>
            <a:r>
              <a:rPr lang="en-US" dirty="0" err="1" smtClean="0"/>
              <a:t>E.g</a:t>
            </a:r>
            <a:r>
              <a:rPr lang="en-US" dirty="0" smtClean="0"/>
              <a:t>  Father treating a disobedient child.</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r>
              <a:rPr lang="en-US" dirty="0" smtClean="0"/>
              <a:t>1.7.5: Surrender: The solution to illusion</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But the all-affectionate Almighty Father at the same time desires relief for the conditioned soul, relief from the clutches of the illusory energy. </a:t>
            </a:r>
          </a:p>
          <a:p>
            <a:r>
              <a:rPr lang="en-US" dirty="0" smtClean="0"/>
              <a:t>E.g. King and prisoners. </a:t>
            </a:r>
          </a:p>
          <a:p>
            <a:r>
              <a:rPr lang="en-US" dirty="0" smtClean="0"/>
              <a:t>Relief is in the form of instructions of Bhagavad-</a:t>
            </a:r>
            <a:r>
              <a:rPr lang="en-US" dirty="0" err="1" smtClean="0"/>
              <a:t>gītā</a:t>
            </a:r>
            <a:r>
              <a:rPr lang="en-US" dirty="0" smtClean="0"/>
              <a:t>, (7.14)</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868362"/>
          </a:xfrm>
        </p:spPr>
        <p:txBody>
          <a:bodyPr>
            <a:normAutofit fontScale="90000"/>
          </a:bodyPr>
          <a:lstStyle/>
          <a:p>
            <a:r>
              <a:rPr lang="en-US" dirty="0" smtClean="0"/>
              <a:t>1.7.5: Recovery method #2</a:t>
            </a:r>
            <a:br>
              <a:rPr lang="en-US" dirty="0" smtClean="0"/>
            </a:br>
            <a:r>
              <a:rPr lang="en-US" dirty="0" smtClean="0"/>
              <a:t>through His role as spiritual master</a:t>
            </a:r>
            <a:br>
              <a:rPr lang="en-US" dirty="0" smtClean="0"/>
            </a:br>
            <a:endParaRPr lang="en-US" dirty="0"/>
          </a:p>
        </p:txBody>
      </p:sp>
      <p:sp>
        <p:nvSpPr>
          <p:cNvPr id="3" name="Content Placeholder 2"/>
          <p:cNvSpPr>
            <a:spLocks noGrp="1"/>
          </p:cNvSpPr>
          <p:nvPr>
            <p:ph idx="1"/>
          </p:nvPr>
        </p:nvSpPr>
        <p:spPr>
          <a:xfrm>
            <a:off x="457200" y="2133600"/>
            <a:ext cx="8229600" cy="3657599"/>
          </a:xfrm>
        </p:spPr>
        <p:txBody>
          <a:bodyPr>
            <a:normAutofit fontScale="70000" lnSpcReduction="20000"/>
          </a:bodyPr>
          <a:lstStyle/>
          <a:p>
            <a:r>
              <a:rPr lang="en-US" dirty="0" smtClean="0"/>
              <a:t>Surrender -&gt; Association -&gt; Service -&gt; Taste for Hearing -&gt; Respect for the Lord -&gt; Devotion -&gt; Attachment.</a:t>
            </a:r>
          </a:p>
          <a:p>
            <a:endParaRPr lang="en-US" dirty="0" smtClean="0"/>
          </a:p>
          <a:p>
            <a:r>
              <a:rPr lang="en-US" dirty="0" smtClean="0"/>
              <a:t>This means that the conditioned souls are being reclaimed by the Lord both ways, namely by the process of punishment by the external energy of the Lord, and by Himself as the spiritual master within and without. </a:t>
            </a:r>
          </a:p>
          <a:p>
            <a:endParaRPr lang="en-US" dirty="0" smtClean="0"/>
          </a:p>
          <a:p>
            <a:r>
              <a:rPr lang="en-US" dirty="0" smtClean="0"/>
              <a:t>Within the heart of every living being the Lord Himself as the Supersoul (</a:t>
            </a:r>
            <a:r>
              <a:rPr lang="en-US" dirty="0" err="1" smtClean="0"/>
              <a:t>Paramātmā</a:t>
            </a:r>
            <a:r>
              <a:rPr lang="en-US" dirty="0" smtClean="0"/>
              <a:t>) becomes the spiritual master, and from without He becomes the spiritual master in the shape of scriptures, saints and the initiator spiritual master.</a:t>
            </a: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nectar from 1.7.5 purport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Refutation of Mayavada philosophy</a:t>
            </a:r>
          </a:p>
          <a:p>
            <a:pPr lvl="1"/>
            <a:r>
              <a:rPr lang="en-US" dirty="0" smtClean="0"/>
              <a:t>Lord cannot fall into illusion, because maya is under full control of Krsna.</a:t>
            </a:r>
          </a:p>
          <a:p>
            <a:pPr lvl="1"/>
            <a:r>
              <a:rPr lang="en-US" dirty="0" smtClean="0"/>
              <a:t>Jiva is controlled, Krsna is the controller. If both are same, jiva should have no distress</a:t>
            </a:r>
          </a:p>
          <a:p>
            <a:r>
              <a:rPr lang="en-US" dirty="0" smtClean="0"/>
              <a:t>The relationship between the Lord and the living being is eternal and transcendental</a:t>
            </a:r>
          </a:p>
          <a:p>
            <a:pPr lvl="1"/>
            <a:r>
              <a:rPr lang="en-US" dirty="0" smtClean="0"/>
              <a:t>Otherwise the Lord would not have taken the trouble to reclaim the conditioned souls from the clutches of </a:t>
            </a:r>
            <a:r>
              <a:rPr lang="en-US" dirty="0" err="1" smtClean="0"/>
              <a:t>māyā</a:t>
            </a:r>
            <a:r>
              <a:rPr lang="en-US" dirty="0" smtClean="0"/>
              <a:t>.</a:t>
            </a:r>
          </a:p>
          <a:p>
            <a:r>
              <a:rPr lang="en-US" dirty="0" smtClean="0"/>
              <a:t>Our ultimate perfection</a:t>
            </a:r>
          </a:p>
          <a:p>
            <a:pPr lvl="1"/>
            <a:r>
              <a:rPr lang="en-US" dirty="0" smtClean="0"/>
              <a:t>Revive our natural love and affection for the Lord.</a:t>
            </a:r>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nectar on S.B. 1.7.5</a:t>
            </a:r>
            <a:endParaRPr lang="en-US" dirty="0"/>
          </a:p>
        </p:txBody>
      </p:sp>
      <p:sp>
        <p:nvSpPr>
          <p:cNvPr id="3" name="Content Placeholder 2"/>
          <p:cNvSpPr>
            <a:spLocks noGrp="1"/>
          </p:cNvSpPr>
          <p:nvPr>
            <p:ph idx="1"/>
          </p:nvPr>
        </p:nvSpPr>
        <p:spPr/>
        <p:txBody>
          <a:bodyPr/>
          <a:lstStyle/>
          <a:p>
            <a:r>
              <a:rPr lang="en-US" dirty="0" smtClean="0"/>
              <a:t>The five topics of Gita are in this verse</a:t>
            </a:r>
          </a:p>
          <a:p>
            <a:r>
              <a:rPr lang="en-US" dirty="0" err="1" smtClean="0"/>
              <a:t>Sammohitam</a:t>
            </a:r>
            <a:endParaRPr lang="en-US" dirty="0" smtClean="0"/>
          </a:p>
          <a:p>
            <a:pPr lvl="1"/>
            <a:r>
              <a:rPr lang="en-US" dirty="0" smtClean="0"/>
              <a:t>Misidentification is due to false ego</a:t>
            </a:r>
          </a:p>
          <a:p>
            <a:pPr lvl="1"/>
            <a:r>
              <a:rPr lang="en-US" dirty="0" smtClean="0"/>
              <a:t>False ego is the first element that comes out of </a:t>
            </a:r>
            <a:r>
              <a:rPr lang="en-US" dirty="0" err="1" smtClean="0"/>
              <a:t>pradhan</a:t>
            </a:r>
            <a:r>
              <a:rPr lang="en-US" dirty="0" smtClean="0"/>
              <a:t> and the last element to disappear</a:t>
            </a:r>
          </a:p>
          <a:p>
            <a:pPr lvl="1"/>
            <a:r>
              <a:rPr lang="en-US" dirty="0" smtClean="0"/>
              <a:t>False ego produces all other elements by mixing with the modes of nature</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1.2.18</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sz="2800" dirty="0" smtClean="0">
                <a:solidFill>
                  <a:srgbClr val="002060"/>
                </a:solidFill>
              </a:rPr>
              <a:t>naṣṭa-prāyeṣv abhadreṣu</a:t>
            </a:r>
          </a:p>
          <a:p>
            <a:pPr algn="ctr">
              <a:buNone/>
            </a:pPr>
            <a:r>
              <a:rPr lang="vi-VN" sz="2800" dirty="0" smtClean="0">
                <a:solidFill>
                  <a:srgbClr val="002060"/>
                </a:solidFill>
              </a:rPr>
              <a:t>nityaḿ bhāgavata-sevayā</a:t>
            </a:r>
          </a:p>
          <a:p>
            <a:pPr algn="ctr">
              <a:buNone/>
            </a:pPr>
            <a:r>
              <a:rPr lang="vi-VN" sz="2800" dirty="0" smtClean="0">
                <a:solidFill>
                  <a:srgbClr val="002060"/>
                </a:solidFill>
              </a:rPr>
              <a:t>bhagavaty uttama-śloke</a:t>
            </a:r>
          </a:p>
          <a:p>
            <a:pPr algn="ctr">
              <a:buNone/>
            </a:pPr>
            <a:r>
              <a:rPr lang="vi-VN" sz="2800" dirty="0" smtClean="0">
                <a:solidFill>
                  <a:srgbClr val="002060"/>
                </a:solidFill>
              </a:rPr>
              <a:t>bhaktir bhavati naiṣṭhikī</a:t>
            </a:r>
            <a:endParaRPr lang="en-US" sz="2800" dirty="0" smtClean="0">
              <a:solidFill>
                <a:srgbClr val="002060"/>
              </a:solidFill>
            </a:endParaRPr>
          </a:p>
          <a:p>
            <a:pPr algn="ctr">
              <a:buNone/>
            </a:pPr>
            <a:endParaRPr lang="vi-VN" dirty="0" smtClean="0"/>
          </a:p>
          <a:p>
            <a:pPr>
              <a:buNone/>
            </a:pPr>
            <a:r>
              <a:rPr lang="en-US" dirty="0" smtClean="0"/>
              <a:t>	</a:t>
            </a:r>
            <a:r>
              <a:rPr lang="en-US" sz="2600" i="1" dirty="0" smtClean="0">
                <a:solidFill>
                  <a:srgbClr val="FF0000"/>
                </a:solidFill>
              </a:rPr>
              <a:t>By regular attendance in classes on the </a:t>
            </a:r>
            <a:r>
              <a:rPr lang="en-US" sz="2600" i="1" dirty="0" err="1" smtClean="0">
                <a:solidFill>
                  <a:srgbClr val="FF0000"/>
                </a:solidFill>
              </a:rPr>
              <a:t>Bhāgavatam</a:t>
            </a:r>
            <a:r>
              <a:rPr lang="en-US" sz="2600" i="1" dirty="0" smtClean="0">
                <a:solidFill>
                  <a:srgbClr val="FF0000"/>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en-US" i="1" dirty="0" smtClean="0">
              <a:solidFill>
                <a:srgbClr val="FF0000"/>
              </a:solidFill>
            </a:endParaRP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1.7.7 purport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Material disease: Everyone is full of lamentation at every moment, he is after the mirage of illusory things, and he is always afraid of his supposed enemy.</a:t>
            </a:r>
          </a:p>
          <a:p>
            <a:r>
              <a:rPr lang="en-US" dirty="0" smtClean="0"/>
              <a:t>Srimad Bhagavatam removes this disease by producing love of God</a:t>
            </a:r>
          </a:p>
          <a:p>
            <a:r>
              <a:rPr lang="en-US" dirty="0" smtClean="0"/>
              <a:t>Love is the only word that can be properly used to indicate the relation between Lord Kṛṣṇa and the living entities.</a:t>
            </a:r>
          </a:p>
          <a:p>
            <a:r>
              <a:rPr lang="en-US" dirty="0" smtClean="0"/>
              <a:t>The politicians' peace conferences cannot remove illusion and fearfulness and thus cannot bring about peace in society.</a:t>
            </a:r>
          </a:p>
          <a:p>
            <a:endParaRPr lang="en-US" dirty="0" smtClean="0"/>
          </a:p>
          <a:p>
            <a:endParaRPr lang="en-US" dirty="0" smtClean="0"/>
          </a:p>
          <a:p>
            <a:endParaRPr lang="en-US" dirty="0" smtClean="0"/>
          </a:p>
          <a:p>
            <a:endParaRPr lang="en-US"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1.7.1-1.7.7: Outline</a:t>
            </a:r>
            <a:endParaRPr lang="en-US" dirty="0"/>
          </a:p>
        </p:txBody>
      </p:sp>
      <p:sp>
        <p:nvSpPr>
          <p:cNvPr id="3" name="Content Placeholder 2"/>
          <p:cNvSpPr>
            <a:spLocks noGrp="1"/>
          </p:cNvSpPr>
          <p:nvPr>
            <p:ph idx="1"/>
          </p:nvPr>
        </p:nvSpPr>
        <p:spPr/>
        <p:txBody>
          <a:bodyPr>
            <a:normAutofit/>
          </a:bodyPr>
          <a:lstStyle/>
          <a:p>
            <a:r>
              <a:rPr lang="en-US" dirty="0" smtClean="0">
                <a:solidFill>
                  <a:srgbClr val="002060"/>
                </a:solidFill>
              </a:rPr>
              <a:t>1.7.1-3: Vyasadeva’s meditation</a:t>
            </a:r>
          </a:p>
          <a:p>
            <a:r>
              <a:rPr lang="en-US" dirty="0" smtClean="0">
                <a:solidFill>
                  <a:srgbClr val="002060"/>
                </a:solidFill>
              </a:rPr>
              <a:t>1.7.4-5: Vyasadeva’s realization</a:t>
            </a:r>
          </a:p>
          <a:p>
            <a:r>
              <a:rPr lang="en-US" dirty="0" smtClean="0">
                <a:solidFill>
                  <a:srgbClr val="002060"/>
                </a:solidFill>
              </a:rPr>
              <a:t>1.7.6-7: Vyasadeva’s action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1.7.1</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600" dirty="0" smtClean="0">
                <a:solidFill>
                  <a:srgbClr val="002060"/>
                </a:solidFill>
              </a:rPr>
              <a:t>śaunaka uvāca</a:t>
            </a:r>
          </a:p>
          <a:p>
            <a:pPr algn="ctr">
              <a:buNone/>
            </a:pPr>
            <a:r>
              <a:rPr lang="vi-VN" sz="2600" dirty="0" smtClean="0">
                <a:solidFill>
                  <a:srgbClr val="002060"/>
                </a:solidFill>
              </a:rPr>
              <a:t>nirgate nārade sūta</a:t>
            </a:r>
          </a:p>
          <a:p>
            <a:pPr algn="ctr">
              <a:buNone/>
            </a:pPr>
            <a:r>
              <a:rPr lang="vi-VN" sz="2600" dirty="0" smtClean="0">
                <a:solidFill>
                  <a:srgbClr val="002060"/>
                </a:solidFill>
              </a:rPr>
              <a:t>bhagavān bādarāyaṇaḥ</a:t>
            </a:r>
          </a:p>
          <a:p>
            <a:pPr algn="ctr">
              <a:buNone/>
            </a:pPr>
            <a:r>
              <a:rPr lang="vi-VN" sz="2600" dirty="0" smtClean="0">
                <a:solidFill>
                  <a:srgbClr val="002060"/>
                </a:solidFill>
              </a:rPr>
              <a:t>śrutavāḿs tad-abhipretaḿ</a:t>
            </a:r>
          </a:p>
          <a:p>
            <a:pPr algn="ctr">
              <a:buNone/>
            </a:pPr>
            <a:r>
              <a:rPr lang="vi-VN" sz="2600" dirty="0" smtClean="0">
                <a:solidFill>
                  <a:srgbClr val="002060"/>
                </a:solidFill>
              </a:rPr>
              <a:t>tataḥ kim akarod vibhuḥ</a:t>
            </a:r>
          </a:p>
          <a:p>
            <a:pPr>
              <a:buNone/>
            </a:pPr>
            <a:endParaRPr lang="en-US" dirty="0" smtClean="0"/>
          </a:p>
          <a:p>
            <a:pPr algn="just">
              <a:buNone/>
            </a:pPr>
            <a:r>
              <a:rPr lang="en-US" dirty="0" smtClean="0"/>
              <a:t>	</a:t>
            </a:r>
            <a:r>
              <a:rPr lang="vi-VN" sz="2600" i="1" dirty="0" smtClean="0">
                <a:solidFill>
                  <a:srgbClr val="FF0000"/>
                </a:solidFill>
              </a:rPr>
              <a:t>Ṛṣi Śaunaka asked: O Sūta, the great and transcendentally powerful Vyāsadeva heard everything from Śrī Nārada Muni. So after Nārada's departure, what did Vyāsadeva do?</a:t>
            </a:r>
            <a:endParaRPr lang="vi-VN" i="1" dirty="0" smtClean="0">
              <a:solidFill>
                <a:srgbClr val="FF0000"/>
              </a:solidFill>
            </a:endParaRPr>
          </a:p>
          <a:p>
            <a:pPr>
              <a:buNone/>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S.B. 1.7.1 purport</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rPr>
              <a:t>Before commencing the great epic Śrīmad-Bhāgavatam, Śrī Vyāsadeva realized the whole truth by trance in devotion.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1.7.2</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sz="2800" dirty="0" smtClean="0">
                <a:solidFill>
                  <a:srgbClr val="002060"/>
                </a:solidFill>
              </a:rPr>
              <a:t>sūta uvāca</a:t>
            </a:r>
          </a:p>
          <a:p>
            <a:pPr algn="ctr">
              <a:buNone/>
            </a:pPr>
            <a:r>
              <a:rPr lang="vi-VN" sz="2800" dirty="0" smtClean="0">
                <a:solidFill>
                  <a:srgbClr val="002060"/>
                </a:solidFill>
              </a:rPr>
              <a:t>brahma-nadyāḿ sarasvatyām</a:t>
            </a:r>
          </a:p>
          <a:p>
            <a:pPr algn="ctr">
              <a:buNone/>
            </a:pPr>
            <a:r>
              <a:rPr lang="vi-VN" sz="2800" dirty="0" smtClean="0">
                <a:solidFill>
                  <a:srgbClr val="002060"/>
                </a:solidFill>
              </a:rPr>
              <a:t>āśramaḥ paścime taṭe</a:t>
            </a:r>
          </a:p>
          <a:p>
            <a:pPr algn="ctr">
              <a:buNone/>
            </a:pPr>
            <a:r>
              <a:rPr lang="vi-VN" sz="2800" dirty="0" smtClean="0">
                <a:solidFill>
                  <a:srgbClr val="002060"/>
                </a:solidFill>
              </a:rPr>
              <a:t>śamyāprāsa iti prokta</a:t>
            </a:r>
          </a:p>
          <a:p>
            <a:pPr algn="ctr">
              <a:buNone/>
            </a:pPr>
            <a:r>
              <a:rPr lang="vi-VN" sz="2800" dirty="0" smtClean="0">
                <a:solidFill>
                  <a:srgbClr val="002060"/>
                </a:solidFill>
              </a:rPr>
              <a:t>ṛṣīṇāḿ satra-vardhanaḥ</a:t>
            </a:r>
          </a:p>
          <a:p>
            <a:pPr>
              <a:buNone/>
            </a:pPr>
            <a:endParaRPr lang="en-US" dirty="0" smtClean="0"/>
          </a:p>
          <a:p>
            <a:pPr algn="just">
              <a:buNone/>
            </a:pPr>
            <a:r>
              <a:rPr lang="en-US" dirty="0" smtClean="0"/>
              <a:t>	</a:t>
            </a:r>
            <a:r>
              <a:rPr lang="en-US" sz="2600" i="1" dirty="0" smtClean="0">
                <a:solidFill>
                  <a:srgbClr val="FF0000"/>
                </a:solidFill>
              </a:rPr>
              <a:t>Śrī </a:t>
            </a:r>
            <a:r>
              <a:rPr lang="en-US" sz="2600" i="1" dirty="0" err="1" smtClean="0">
                <a:solidFill>
                  <a:srgbClr val="FF0000"/>
                </a:solidFill>
              </a:rPr>
              <a:t>Sūta</a:t>
            </a:r>
            <a:r>
              <a:rPr lang="en-US" sz="2600" i="1" dirty="0" smtClean="0">
                <a:solidFill>
                  <a:srgbClr val="FF0000"/>
                </a:solidFill>
              </a:rPr>
              <a:t> said: On the western bank of the River </a:t>
            </a:r>
            <a:r>
              <a:rPr lang="en-US" sz="2600" i="1" dirty="0" err="1" smtClean="0">
                <a:solidFill>
                  <a:srgbClr val="FF0000"/>
                </a:solidFill>
              </a:rPr>
              <a:t>Sarasvatī</a:t>
            </a:r>
            <a:r>
              <a:rPr lang="en-US" sz="2600" i="1" dirty="0" smtClean="0">
                <a:solidFill>
                  <a:srgbClr val="FF0000"/>
                </a:solidFill>
              </a:rPr>
              <a:t>, which is intimately related with the Vedas, there is a cottage for meditation at </a:t>
            </a:r>
            <a:r>
              <a:rPr lang="en-US" sz="2600" i="1" dirty="0" err="1" smtClean="0">
                <a:solidFill>
                  <a:srgbClr val="FF0000"/>
                </a:solidFill>
              </a:rPr>
              <a:t>Śamyāprāsa</a:t>
            </a:r>
            <a:r>
              <a:rPr lang="en-US" sz="2600" i="1" dirty="0" smtClean="0">
                <a:solidFill>
                  <a:srgbClr val="FF0000"/>
                </a:solidFill>
              </a:rPr>
              <a:t> which enlivens the transcendental activities of the sages.</a:t>
            </a:r>
            <a:endParaRPr lang="en-US" i="1" dirty="0" smtClean="0">
              <a:solidFill>
                <a:srgbClr val="FF0000"/>
              </a:solidFill>
            </a:endParaRPr>
          </a:p>
          <a:p>
            <a:pPr>
              <a:buNone/>
            </a:pPr>
            <a:endParaRPr lang="vi-VN" dirty="0" smtClean="0"/>
          </a:p>
          <a:p>
            <a:pPr>
              <a:buNone/>
            </a:pP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1.7.3</a:t>
            </a:r>
            <a:endParaRPr lang="en-US" dirty="0"/>
          </a:p>
        </p:txBody>
      </p:sp>
      <p:sp>
        <p:nvSpPr>
          <p:cNvPr id="3" name="Content Placeholder 2"/>
          <p:cNvSpPr>
            <a:spLocks noGrp="1"/>
          </p:cNvSpPr>
          <p:nvPr>
            <p:ph idx="1"/>
          </p:nvPr>
        </p:nvSpPr>
        <p:spPr/>
        <p:txBody>
          <a:bodyPr>
            <a:normAutofit/>
          </a:bodyPr>
          <a:lstStyle/>
          <a:p>
            <a:pPr algn="ctr">
              <a:buNone/>
            </a:pPr>
            <a:r>
              <a:rPr lang="vi-VN" sz="2600" dirty="0" smtClean="0">
                <a:solidFill>
                  <a:srgbClr val="002060"/>
                </a:solidFill>
              </a:rPr>
              <a:t>tasmin sva āśrame vyāso</a:t>
            </a:r>
          </a:p>
          <a:p>
            <a:pPr algn="ctr">
              <a:buNone/>
            </a:pPr>
            <a:r>
              <a:rPr lang="vi-VN" sz="2600" dirty="0" smtClean="0">
                <a:solidFill>
                  <a:srgbClr val="002060"/>
                </a:solidFill>
              </a:rPr>
              <a:t>badarī-ṣaṇḍa-maṇḍite</a:t>
            </a:r>
          </a:p>
          <a:p>
            <a:pPr algn="ctr">
              <a:buNone/>
            </a:pPr>
            <a:r>
              <a:rPr lang="vi-VN" sz="2600" dirty="0" smtClean="0">
                <a:solidFill>
                  <a:srgbClr val="002060"/>
                </a:solidFill>
              </a:rPr>
              <a:t>āsīno 'pa upaspṛśya</a:t>
            </a:r>
          </a:p>
          <a:p>
            <a:pPr algn="ctr">
              <a:buNone/>
            </a:pPr>
            <a:r>
              <a:rPr lang="vi-VN" sz="2600" dirty="0" smtClean="0">
                <a:solidFill>
                  <a:srgbClr val="002060"/>
                </a:solidFill>
              </a:rPr>
              <a:t>praṇidadhyau manaḥ svayam</a:t>
            </a:r>
          </a:p>
          <a:p>
            <a:pPr>
              <a:buNone/>
            </a:pPr>
            <a:endParaRPr lang="en-US" dirty="0" smtClean="0"/>
          </a:p>
          <a:p>
            <a:pPr algn="just">
              <a:buNone/>
            </a:pPr>
            <a:r>
              <a:rPr lang="en-US" dirty="0" smtClean="0"/>
              <a:t>	</a:t>
            </a:r>
            <a:r>
              <a:rPr lang="en-US" sz="2400" i="1" dirty="0" smtClean="0">
                <a:solidFill>
                  <a:srgbClr val="FF0000"/>
                </a:solidFill>
              </a:rPr>
              <a:t>In that place, </a:t>
            </a:r>
            <a:r>
              <a:rPr lang="en-US" sz="2400" i="1" dirty="0" err="1" smtClean="0">
                <a:solidFill>
                  <a:srgbClr val="FF0000"/>
                </a:solidFill>
              </a:rPr>
              <a:t>Śrīla</a:t>
            </a:r>
            <a:r>
              <a:rPr lang="en-US" sz="2400" i="1" dirty="0" smtClean="0">
                <a:solidFill>
                  <a:srgbClr val="FF0000"/>
                </a:solidFill>
              </a:rPr>
              <a:t> Vyāsadeva, in his own </a:t>
            </a:r>
            <a:r>
              <a:rPr lang="en-US" sz="2400" i="1" dirty="0" err="1" smtClean="0">
                <a:solidFill>
                  <a:srgbClr val="FF0000"/>
                </a:solidFill>
              </a:rPr>
              <a:t>āśrama</a:t>
            </a:r>
            <a:r>
              <a:rPr lang="en-US" sz="2400" i="1" dirty="0" smtClean="0">
                <a:solidFill>
                  <a:srgbClr val="FF0000"/>
                </a:solidFill>
              </a:rPr>
              <a:t>, which was surrounded by berry trees, sat down to meditate after touching water for purification.</a:t>
            </a:r>
            <a:endParaRPr lang="en-US" i="1" dirty="0" smtClean="0">
              <a:solidFill>
                <a:srgbClr val="FF0000"/>
              </a:solidFill>
            </a:endParaRPr>
          </a:p>
          <a:p>
            <a:pPr>
              <a:buNone/>
            </a:pPr>
            <a:endParaRPr lang="vi-VN" dirty="0" smtClean="0"/>
          </a:p>
          <a:p>
            <a:pPr>
              <a:buNone/>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Nectar from S.B. 1.7.2-3 purports</a:t>
            </a:r>
            <a:endParaRPr lang="en-US" dirty="0"/>
          </a:p>
        </p:txBody>
      </p:sp>
      <p:sp>
        <p:nvSpPr>
          <p:cNvPr id="3" name="Content Placeholder 2"/>
          <p:cNvSpPr>
            <a:spLocks noGrp="1"/>
          </p:cNvSpPr>
          <p:nvPr>
            <p:ph idx="1"/>
          </p:nvPr>
        </p:nvSpPr>
        <p:spPr/>
        <p:txBody>
          <a:bodyPr/>
          <a:lstStyle/>
          <a:p>
            <a:r>
              <a:rPr lang="en-US" sz="2800" dirty="0" smtClean="0">
                <a:solidFill>
                  <a:srgbClr val="002060"/>
                </a:solidFill>
              </a:rPr>
              <a:t>Householders and </a:t>
            </a:r>
            <a:r>
              <a:rPr lang="en-US" sz="2800" dirty="0" err="1" smtClean="0">
                <a:solidFill>
                  <a:srgbClr val="002060"/>
                </a:solidFill>
              </a:rPr>
              <a:t>Āśrama</a:t>
            </a:r>
            <a:endParaRPr lang="en-US" sz="2800" dirty="0" smtClean="0">
              <a:solidFill>
                <a:srgbClr val="002060"/>
              </a:solidFill>
            </a:endParaRPr>
          </a:p>
          <a:p>
            <a:pPr lvl="1"/>
            <a:r>
              <a:rPr lang="en-US" sz="2400" i="1" dirty="0" smtClean="0">
                <a:solidFill>
                  <a:srgbClr val="FF0000"/>
                </a:solidFill>
              </a:rPr>
              <a:t>A place where spiritual culture is always foremost. </a:t>
            </a:r>
          </a:p>
          <a:p>
            <a:pPr lvl="1"/>
            <a:r>
              <a:rPr lang="en-US" sz="2400" i="1" dirty="0" smtClean="0">
                <a:solidFill>
                  <a:srgbClr val="FF0000"/>
                </a:solidFill>
              </a:rPr>
              <a:t>Differences in </a:t>
            </a:r>
            <a:r>
              <a:rPr lang="en-US" sz="2400" i="1" dirty="0" err="1" smtClean="0">
                <a:solidFill>
                  <a:srgbClr val="FF0000"/>
                </a:solidFill>
              </a:rPr>
              <a:t>asramas</a:t>
            </a:r>
            <a:r>
              <a:rPr lang="en-US" sz="2400" i="1" dirty="0" smtClean="0">
                <a:solidFill>
                  <a:srgbClr val="FF0000"/>
                </a:solidFill>
              </a:rPr>
              <a:t> are only a matter of formality on the strength of renunciation. </a:t>
            </a:r>
          </a:p>
          <a:p>
            <a:r>
              <a:rPr lang="en-US" sz="2800" dirty="0" smtClean="0">
                <a:solidFill>
                  <a:srgbClr val="002060"/>
                </a:solidFill>
              </a:rPr>
              <a:t>Meditated under </a:t>
            </a:r>
            <a:r>
              <a:rPr lang="en-US" sz="2800" dirty="0" err="1" smtClean="0">
                <a:solidFill>
                  <a:srgbClr val="002060"/>
                </a:solidFill>
              </a:rPr>
              <a:t>Narada’s</a:t>
            </a:r>
            <a:r>
              <a:rPr lang="en-US" sz="2800" dirty="0" smtClean="0">
                <a:solidFill>
                  <a:srgbClr val="002060"/>
                </a:solidFill>
              </a:rPr>
              <a:t> instruction</a:t>
            </a:r>
          </a:p>
          <a:p>
            <a:pPr lvl="1"/>
            <a:r>
              <a:rPr lang="en-US" sz="2400" i="1" dirty="0" smtClean="0">
                <a:solidFill>
                  <a:srgbClr val="FF0000"/>
                </a:solidFill>
              </a:rPr>
              <a:t>“Think of the pastimes of the Lord in trance for the liberation of people in general from material bondage” (S.B. 1.5.13)</a:t>
            </a:r>
          </a:p>
          <a:p>
            <a:endParaRPr lang="en-US" dirty="0" smtClean="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19536</TotalTime>
  <Words>1010</Words>
  <Application>Microsoft Office PowerPoint</Application>
  <PresentationFormat>On-screen Show (4:3)</PresentationFormat>
  <Paragraphs>191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LuckyTie</vt:lpstr>
      <vt:lpstr>Srimad Bhagavatam 1.7.1  -  1.7.7</vt:lpstr>
      <vt:lpstr>S.B. 1.2.4</vt:lpstr>
      <vt:lpstr>S.B. 1.2.18</vt:lpstr>
      <vt:lpstr>S.B. 1.7.1-1.7.7: Outline</vt:lpstr>
      <vt:lpstr>S.B. 1.7.1</vt:lpstr>
      <vt:lpstr>Nectar from S.B. 1.7.1 purport</vt:lpstr>
      <vt:lpstr>S.B. 1.7.2</vt:lpstr>
      <vt:lpstr>S.B. 1.7.3</vt:lpstr>
      <vt:lpstr>Nectar from S.B. 1.7.2-3 purports</vt:lpstr>
      <vt:lpstr>S.B. 1.7.4</vt:lpstr>
      <vt:lpstr>Nectar from S.B. 1.7.4 purport</vt:lpstr>
      <vt:lpstr>S.B. 1.7.5</vt:lpstr>
      <vt:lpstr>Nectar from S.B. 1.7.5 purport</vt:lpstr>
      <vt:lpstr>S.B. 1.7.6</vt:lpstr>
      <vt:lpstr>Anarthas</vt:lpstr>
      <vt:lpstr>Four types of Anarthas</vt:lpstr>
      <vt:lpstr>Nectar from S.B. 1.7.6 purport</vt:lpstr>
      <vt:lpstr>S.B. 1.7.7</vt:lpstr>
      <vt:lpstr>Nectar from S.B. 1.7.7 purport</vt:lpstr>
      <vt:lpstr>Conclusion</vt:lpstr>
      <vt:lpstr>Summary</vt:lpstr>
      <vt:lpstr>References</vt:lpstr>
      <vt:lpstr>Appendix</vt:lpstr>
      <vt:lpstr>1.7.5: Root cause of suffering</vt:lpstr>
      <vt:lpstr>1.7.5: Recovery method #1 through external energy </vt:lpstr>
      <vt:lpstr>1.7.5: Surrender: The solution to illusion </vt:lpstr>
      <vt:lpstr>1.7.5: Recovery method #2 through His role as spiritual master </vt:lpstr>
      <vt:lpstr>Other nectar from 1.7.5 purport</vt:lpstr>
      <vt:lpstr>More nectar on S.B. 1.7.5</vt:lpstr>
      <vt:lpstr>Nectar from S.B. 1.7.7 purport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Bhagavatham 1.6.28-38</dc:title>
  <dc:creator>Rasika Siromani dasi</dc:creator>
  <cp:lastModifiedBy>jaysri</cp:lastModifiedBy>
  <cp:revision>170</cp:revision>
  <dcterms:created xsi:type="dcterms:W3CDTF">2010-12-25T01:29:28Z</dcterms:created>
  <dcterms:modified xsi:type="dcterms:W3CDTF">2011-01-15T16:54:35Z</dcterms:modified>
</cp:coreProperties>
</file>